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Jost"/>
      <p:regular r:id="rId18"/>
      <p:bold r:id="rId19"/>
      <p:italic r:id="rId20"/>
      <p:boldItalic r:id="rId21"/>
    </p:embeddedFon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40">
          <p15:clr>
            <a:srgbClr val="A4A3A4"/>
          </p15:clr>
        </p15:guide>
        <p15:guide id="2" pos="3882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gpFYPlOWwcsKHXB/odsuuLMvKN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1F6B83-6A96-48B4-A3A4-A6A1E02EF243}">
  <a:tblStyle styleId="{9F1F6B83-6A96-48B4-A3A4-A6A1E02EF24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40" orient="horz"/>
        <p:guide pos="388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t-italic.fntdata"/><Relationship Id="rId22" Type="http://schemas.openxmlformats.org/officeDocument/2006/relationships/font" Target="fonts/CenturyGothic-regular.fntdata"/><Relationship Id="rId21" Type="http://schemas.openxmlformats.org/officeDocument/2006/relationships/font" Target="fonts/Jost-boldItalic.fntdata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CenturyGothic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Jost-bold.fntdata"/><Relationship Id="rId18" Type="http://schemas.openxmlformats.org/officeDocument/2006/relationships/font" Target="fonts/Jos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3.jpg"/><Relationship Id="rId5" Type="http://schemas.openxmlformats.org/officeDocument/2006/relationships/image" Target="../media/image7.jpg"/><Relationship Id="rId6" Type="http://schemas.openxmlformats.org/officeDocument/2006/relationships/image" Target="../media/image12.png"/><Relationship Id="rId7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11" Type="http://schemas.openxmlformats.org/officeDocument/2006/relationships/image" Target="../media/image18.png"/><Relationship Id="rId10" Type="http://schemas.openxmlformats.org/officeDocument/2006/relationships/image" Target="../media/image5.png"/><Relationship Id="rId12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Шрифт, логотип, текст, Графика&#10;&#10;Содержимое, созданное искусственным интеллектом, может быть неверным.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042" y="318116"/>
            <a:ext cx="1474567" cy="55296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87668" y="1609278"/>
            <a:ext cx="582194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Робот с компьютерным зрением для точечного земледелия</a:t>
            </a:r>
            <a:endParaRPr b="1" sz="4000">
              <a:solidFill>
                <a:srgbClr val="0F14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73" y="334788"/>
            <a:ext cx="1368137" cy="5232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387668" y="5196469"/>
            <a:ext cx="61609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Польшин Артем Денисович</a:t>
            </a:r>
            <a:br>
              <a:rPr i="1" lang="ru-RU" sz="18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1" lang="ru-RU" sz="18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Оберемко Анна Алексеевна</a:t>
            </a:r>
            <a:br>
              <a:rPr i="0" lang="ru-RU" sz="18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i="0" lang="ru-RU" sz="18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Трек «Создаю»</a:t>
            </a:r>
            <a:endParaRPr sz="1800">
              <a:solidFill>
                <a:srgbClr val="0F14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b="80298" l="7210" r="73370" t="8582"/>
          <a:stretch/>
        </p:blipFill>
        <p:spPr>
          <a:xfrm>
            <a:off x="1892983" y="376152"/>
            <a:ext cx="1656186" cy="53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8608" y="0"/>
            <a:ext cx="677339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/>
          <p:nvPr/>
        </p:nvSpPr>
        <p:spPr>
          <a:xfrm>
            <a:off x="-118303" y="545091"/>
            <a:ext cx="6214303" cy="564182"/>
          </a:xfrm>
          <a:prstGeom prst="roundRect">
            <a:avLst>
              <a:gd fmla="val 16667" name="adj"/>
            </a:avLst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КОМАНДА ПРОЕКТА И РОЛИ В ПРОЕКТЕ</a:t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Изображение выглядит как Шрифт, логотип, текст, Графика&#10;&#10;Содержимое, созданное искусственным интеллектом, может быть неверным." id="261" name="Google Shape;2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4564" y="500119"/>
            <a:ext cx="2077804" cy="77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 rotWithShape="1">
          <a:blip r:embed="rId4">
            <a:alphaModFix/>
          </a:blip>
          <a:srcRect b="0" l="6001" r="5737" t="0"/>
          <a:stretch/>
        </p:blipFill>
        <p:spPr>
          <a:xfrm>
            <a:off x="3025255" y="1388029"/>
            <a:ext cx="2925347" cy="472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 rotWithShape="1">
          <a:blip r:embed="rId4">
            <a:alphaModFix/>
          </a:blip>
          <a:srcRect b="0" l="6001" r="5737" t="0"/>
          <a:stretch/>
        </p:blipFill>
        <p:spPr>
          <a:xfrm>
            <a:off x="5916035" y="1388028"/>
            <a:ext cx="2925347" cy="472984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0"/>
          <p:cNvSpPr txBox="1"/>
          <p:nvPr/>
        </p:nvSpPr>
        <p:spPr>
          <a:xfrm>
            <a:off x="3673224" y="2112020"/>
            <a:ext cx="2196355" cy="584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Польшин Артем Денисович</a:t>
            </a:r>
            <a:endParaRPr b="1" i="0" sz="18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3666627" y="5449212"/>
            <a:ext cx="1690420" cy="3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Лидер проекта</a:t>
            </a:r>
            <a:endParaRPr b="1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3451859" y="2842260"/>
            <a:ext cx="2147503" cy="2316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Вклад в развитие проекта: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8" marL="171450" marR="0" rtl="0" algn="l">
              <a:spcBef>
                <a:spcPts val="300"/>
              </a:spcBef>
              <a:spcAft>
                <a:spcPts val="0"/>
              </a:spcAft>
              <a:buClr>
                <a:srgbClr val="1B1B1B"/>
              </a:buClr>
              <a:buSzPts val="1100"/>
              <a:buFont typeface="Arial"/>
              <a:buChar char="•"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Определение цели и гипотезы проекта.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8" marL="171450" marR="0" rtl="0" algn="l">
              <a:spcBef>
                <a:spcPts val="300"/>
              </a:spcBef>
              <a:spcAft>
                <a:spcPts val="0"/>
              </a:spcAft>
              <a:buClr>
                <a:srgbClr val="1B1B1B"/>
              </a:buClr>
              <a:buSzPts val="1100"/>
              <a:buFont typeface="Arial"/>
              <a:buChar char="•"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Поиск информации и выбор модели нейронной сети.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8" marL="171450" marR="0" rtl="0" algn="l">
              <a:spcBef>
                <a:spcPts val="300"/>
              </a:spcBef>
              <a:spcAft>
                <a:spcPts val="0"/>
              </a:spcAft>
              <a:buClr>
                <a:srgbClr val="1B1B1B"/>
              </a:buClr>
              <a:buSzPts val="1100"/>
              <a:buFont typeface="Arial"/>
              <a:buChar char="•"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Разработка траектории развития.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8" marL="171450" marR="0" rtl="0" algn="l">
              <a:spcBef>
                <a:spcPts val="300"/>
              </a:spcBef>
              <a:spcAft>
                <a:spcPts val="0"/>
              </a:spcAft>
              <a:buClr>
                <a:srgbClr val="1B1B1B"/>
              </a:buClr>
              <a:buSzPts val="1100"/>
              <a:buFont typeface="Arial"/>
              <a:buChar char="•"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Поиск и анализ конкурентов.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8" marL="171450" marR="0" rtl="0" algn="l">
              <a:spcBef>
                <a:spcPts val="300"/>
              </a:spcBef>
              <a:spcAft>
                <a:spcPts val="0"/>
              </a:spcAft>
              <a:buClr>
                <a:srgbClr val="1B1B1B"/>
              </a:buClr>
              <a:buSzPts val="1100"/>
              <a:buFont typeface="Arial"/>
              <a:buChar char="•"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Расчёт рынков TAM, SAM, SOM.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6513178" y="5449212"/>
            <a:ext cx="1759713" cy="3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Член команды 2</a:t>
            </a:r>
            <a:endParaRPr b="1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6509590" y="2112016"/>
            <a:ext cx="20962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Оберемко Анна Алексеевна</a:t>
            </a:r>
            <a:endParaRPr b="1" sz="1600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6371183" y="2842260"/>
            <a:ext cx="2071143" cy="2588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Вклад в развитие проекта: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8" marL="171450" marR="0" rtl="0" algn="l">
              <a:spcBef>
                <a:spcPts val="300"/>
              </a:spcBef>
              <a:spcAft>
                <a:spcPts val="0"/>
              </a:spcAft>
              <a:buClr>
                <a:srgbClr val="1B1B1B"/>
              </a:buClr>
              <a:buSzPts val="1100"/>
              <a:buFont typeface="Arial"/>
              <a:buChar char="•"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Определение цели и гипотезы проекта.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8" marL="171450" marR="0" rtl="0" algn="l">
              <a:spcBef>
                <a:spcPts val="300"/>
              </a:spcBef>
              <a:spcAft>
                <a:spcPts val="0"/>
              </a:spcAft>
              <a:buClr>
                <a:srgbClr val="1B1B1B"/>
              </a:buClr>
              <a:buSzPts val="1100"/>
              <a:buFont typeface="Arial"/>
              <a:buChar char="•"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Поиск и разработка DataSet’ов.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8" marL="171450" marR="0" rtl="0" algn="l">
              <a:spcBef>
                <a:spcPts val="300"/>
              </a:spcBef>
              <a:spcAft>
                <a:spcPts val="0"/>
              </a:spcAft>
              <a:buClr>
                <a:srgbClr val="1B1B1B"/>
              </a:buClr>
              <a:buSzPts val="1100"/>
              <a:buFont typeface="Arial"/>
              <a:buChar char="•"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Разработка  бизнес-модели.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8" marL="171450" marR="0" rtl="0" algn="l">
              <a:spcBef>
                <a:spcPts val="300"/>
              </a:spcBef>
              <a:spcAft>
                <a:spcPts val="0"/>
              </a:spcAft>
              <a:buClr>
                <a:srgbClr val="1B1B1B"/>
              </a:buClr>
              <a:buSzPts val="1100"/>
              <a:buFont typeface="Arial"/>
              <a:buChar char="•"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Оформление презентации.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8" marL="171450" marR="0" rtl="0" algn="l">
              <a:spcBef>
                <a:spcPts val="300"/>
              </a:spcBef>
              <a:spcAft>
                <a:spcPts val="0"/>
              </a:spcAft>
              <a:buClr>
                <a:srgbClr val="1B1B1B"/>
              </a:buClr>
              <a:buSzPts val="1100"/>
              <a:buFont typeface="Arial"/>
              <a:buChar char="•"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Расчёт рынков TAM, SAM, SOM.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8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1600" lvl="8" marL="171450" marR="0" rtl="0" algn="l">
              <a:spcBef>
                <a:spcPts val="300"/>
              </a:spcBef>
              <a:spcAft>
                <a:spcPts val="0"/>
              </a:spcAft>
              <a:buClr>
                <a:srgbClr val="1B1B1B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Шрифт, логотип, текст, Графика&#10;&#10;Содержимое, созданное искусственным интеллектом, может быть неверным." id="274" name="Google Shape;2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3191" y="412423"/>
            <a:ext cx="2077804" cy="77917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"/>
          <p:cNvSpPr/>
          <p:nvPr/>
        </p:nvSpPr>
        <p:spPr>
          <a:xfrm>
            <a:off x="-118303" y="519921"/>
            <a:ext cx="6214303" cy="564182"/>
          </a:xfrm>
          <a:prstGeom prst="roundRect">
            <a:avLst>
              <a:gd fmla="val 16667" name="adj"/>
            </a:avLst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СПАСИБО ЗА ВНИМАНИЕ!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2040256" y="1521787"/>
            <a:ext cx="6965522" cy="655008"/>
          </a:xfrm>
          <a:prstGeom prst="roundRect">
            <a:avLst>
              <a:gd fmla="val 50000" name="adj"/>
            </a:avLst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Есть вопросы, которые не успели задать?</a:t>
            </a:r>
            <a:endParaRPr b="1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6415947" y="2176795"/>
            <a:ext cx="3776819" cy="655008"/>
          </a:xfrm>
          <a:prstGeom prst="roundRect">
            <a:avLst>
              <a:gd fmla="val 50000" name="adj"/>
            </a:avLst>
          </a:pr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Свяжитесь с нами!</a:t>
            </a:r>
            <a:endParaRPr b="1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8" name="Google Shape;27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4091" y="3034760"/>
            <a:ext cx="2698702" cy="27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2030" y="2939869"/>
            <a:ext cx="3087940" cy="337960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1"/>
          <p:cNvSpPr txBox="1"/>
          <p:nvPr/>
        </p:nvSpPr>
        <p:spPr>
          <a:xfrm>
            <a:off x="508640" y="3785196"/>
            <a:ext cx="308825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Польшин Артем Денисович</a:t>
            </a:r>
            <a:endParaRPr b="1" i="0" sz="28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8-906-492-62-05</a:t>
            </a:r>
            <a:endParaRPr b="1" i="0" sz="28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-118303" y="545091"/>
            <a:ext cx="4285569" cy="564182"/>
          </a:xfrm>
          <a:prstGeom prst="roundRect">
            <a:avLst>
              <a:gd fmla="val 16667" name="adj"/>
            </a:avLst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ПРОБЛЕМА ПОТРЕБИТЕЛЯ</a:t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597285" y="1290053"/>
            <a:ext cx="3557916" cy="307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ПРОБЛЕМА</a:t>
            </a:r>
            <a:endParaRPr b="1" i="0" sz="14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597285" y="1589631"/>
            <a:ext cx="4807596" cy="830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 предпринимателей из области сельского хозяйства высокие материальные и финансовые затраты на обработку почвы и растений, связанные с неэкономным распределением химикатов</a:t>
            </a:r>
            <a:endParaRPr sz="1200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597285" y="2474268"/>
            <a:ext cx="4421516" cy="307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ХАРАКТЕРИСТИКА ПРОБЛЕМЫ</a:t>
            </a:r>
            <a:endParaRPr b="1" i="0" sz="14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97285" y="2942209"/>
            <a:ext cx="5274956" cy="2675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 отечественном рынке в настоящий момент присутствует только две компании, занимающиеся производством агророботов. Это вызывает проблемы с количеством продукта, представленного на рынке, приобретением и доставкой зарубежных аналогов, а также ряд операционных проблем с сервисом и обслуживанием таких устройств.</a:t>
            </a:r>
            <a:endParaRPr b="0" i="0" sz="12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Наш продукт призван решить ряд важных задач:</a:t>
            </a:r>
            <a:endParaRPr b="0" i="0" sz="12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8" marL="285750" marR="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Font typeface="Arial"/>
              <a:buChar char="•"/>
            </a:pPr>
            <a:r>
              <a:rPr b="0" i="0" lang="ru-RU" sz="12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Увеличение количества агророботов на рынке и, как следствие, их доступность.</a:t>
            </a:r>
            <a:endParaRPr b="0" i="0" sz="12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8" marL="285750" marR="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Font typeface="Arial"/>
              <a:buChar char="•"/>
            </a:pPr>
            <a:r>
              <a:rPr b="0" i="0" lang="ru-RU" sz="12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Снижение финансовых и материальных расходов фермеров.</a:t>
            </a:r>
            <a:endParaRPr b="0" i="0" sz="12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8" marL="285750" marR="0" rtl="0" algn="l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Font typeface="Arial"/>
              <a:buChar char="•"/>
            </a:pPr>
            <a:r>
              <a:rPr b="0" i="0" lang="ru-RU" sz="12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Повышение качества и количества выпускаемой ими продукции.</a:t>
            </a:r>
            <a:endParaRPr b="0" i="0" sz="12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8150" y="804354"/>
            <a:ext cx="2914254" cy="291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1520" y="804354"/>
            <a:ext cx="2914254" cy="29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6792828" y="1475966"/>
            <a:ext cx="2032983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2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Слабо развитый отечественный рынок</a:t>
            </a:r>
            <a:endParaRPr b="1" i="0" sz="12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792828" y="1971679"/>
            <a:ext cx="1917402" cy="1277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Небольшое количество роботов и отсутствие серийного производства на российском рынке является причиной высокой стоимости продукции.</a:t>
            </a:r>
            <a:endParaRPr b="0" i="0" sz="11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9405365" y="1387256"/>
            <a:ext cx="2032983" cy="646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2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Небольшое количество представленной продукции</a:t>
            </a:r>
            <a:endParaRPr b="1" i="0" sz="12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9399946" y="1971679"/>
            <a:ext cx="1953654" cy="7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1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Наше решение – организовать серийное производство роботов, что снизит их стоимость.</a:t>
            </a:r>
            <a:endParaRPr b="0" i="0" sz="20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7515" y="3499991"/>
            <a:ext cx="2914254" cy="291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0885" y="3499991"/>
            <a:ext cx="2914254" cy="291287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6868393" y="3936539"/>
            <a:ext cx="2032983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2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Сложность автоматизации</a:t>
            </a:r>
            <a:endParaRPr b="1" i="0" sz="12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6781932" y="4311847"/>
            <a:ext cx="2081734" cy="1546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5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Представленные на рынке роботы требуют участия оператора, что осложняет реализацию мелкосерийного и серийного производства. Наша цель - разработать продукт, способный работать автономно.</a:t>
            </a:r>
            <a:endParaRPr b="0" i="0" sz="105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9436198" y="4057938"/>
            <a:ext cx="2032983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2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Актуальность проблемы растет</a:t>
            </a:r>
            <a:endParaRPr b="1" i="0" sz="12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9463156" y="4610398"/>
            <a:ext cx="1917402" cy="106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5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Увеличение количество населения, а также тренды автоматизации процессов неминуемо ведут к развитию сельского хозяйства.</a:t>
            </a:r>
            <a:endParaRPr b="0" i="0" sz="105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Изображение выглядит как Шрифт, логотип, текст, Графика&#10;&#10;Содержимое, созданное искусственным интеллектом, может быть неверным." id="111" name="Google Shape;1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7739" y="268979"/>
            <a:ext cx="2077804" cy="779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597732" y="5867566"/>
            <a:ext cx="10674426" cy="753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ИССЛЕДОВАНИЯ:</a:t>
            </a:r>
            <a:endParaRPr b="1" sz="1400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Проведенное интервью с основателем компании по производству агророботов ООО «ЭРлаб» - https://svoefermerstvo.ru/svoemedia/articles/roboty-na-ferme-vopros-ceny</a:t>
            </a:r>
            <a:endParaRPr sz="1200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118303" y="545091"/>
            <a:ext cx="5704911" cy="564182"/>
          </a:xfrm>
          <a:prstGeom prst="roundRect">
            <a:avLst>
              <a:gd fmla="val 16667" name="adj"/>
            </a:avLst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КАК РЕШАЕТСЯ ПРОБЛЕМА СЕЙЧАС</a:t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Изображение выглядит как Шрифт, логотип, текст, Графика&#10;&#10;Содержимое, созданное искусственным интеллектом, может быть неверным."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4564" y="500119"/>
            <a:ext cx="2077804" cy="779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749753" y="2846275"/>
            <a:ext cx="11006010" cy="2936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1454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увеличиваются временные затраты на обработку урожая</a:t>
            </a:r>
            <a:endParaRPr sz="2400">
              <a:solidFill>
                <a:srgbClr val="0F14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4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1454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связи с человеческим фактором симптомы заболевания могут быть обнаружены несвоевременно</a:t>
            </a:r>
            <a:endParaRPr sz="2400">
              <a:solidFill>
                <a:srgbClr val="0F14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F14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F1454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увеличиваются материальные и, как следствие, финансовые затраты на обработку почвы и растений</a:t>
            </a:r>
            <a:endParaRPr sz="2400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0" name="Google Shape;120;p3"/>
          <p:cNvCxnSpPr>
            <a:stCxn id="121" idx="4"/>
            <a:endCxn id="122" idx="0"/>
          </p:cNvCxnSpPr>
          <p:nvPr/>
        </p:nvCxnSpPr>
        <p:spPr>
          <a:xfrm flipH="1">
            <a:off x="485015" y="2183744"/>
            <a:ext cx="3000" cy="2820000"/>
          </a:xfrm>
          <a:prstGeom prst="straightConnector1">
            <a:avLst/>
          </a:prstGeom>
          <a:noFill/>
          <a:ln cap="flat" cmpd="sng" w="9525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3"/>
          <p:cNvSpPr/>
          <p:nvPr/>
        </p:nvSpPr>
        <p:spPr>
          <a:xfrm>
            <a:off x="357146" y="1936309"/>
            <a:ext cx="261738" cy="247435"/>
          </a:xfrm>
          <a:prstGeom prst="ellipse">
            <a:avLst/>
          </a:prstGeom>
          <a:solidFill>
            <a:srgbClr val="1F3864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8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357146" y="2971851"/>
            <a:ext cx="261738" cy="247435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8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354094" y="3772422"/>
            <a:ext cx="261738" cy="247435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8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354094" y="5003800"/>
            <a:ext cx="261738" cy="247435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8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968500" y="1799633"/>
            <a:ext cx="11049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 сегодняшний день проблема решается вручную: анализ и обработка растений и грунта проводится людьми, вследствие чего:</a:t>
            </a:r>
            <a:endParaRPr b="1" i="1" sz="2400">
              <a:solidFill>
                <a:srgbClr val="0F14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-118303" y="545091"/>
            <a:ext cx="4713452" cy="564182"/>
          </a:xfrm>
          <a:prstGeom prst="roundRect">
            <a:avLst>
              <a:gd fmla="val 16667" name="adj"/>
            </a:avLst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НАШЕ РЕШЕНИЕ – VistaCrop</a:t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Изображение выглядит как Шрифт, логотип, текст, Графика&#10;&#10;Содержимое, созданное искусственным интеллектом, может быть неверным." id="131" name="Google Shape;1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4564" y="500119"/>
            <a:ext cx="2077804" cy="77917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740567" y="1617809"/>
            <a:ext cx="10930643" cy="1822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84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Наш робот помогает фермерам уменьшить затраты на производство своей продукции, а также ускорить рост и повысить качество культур посредством более точной обработки растений и своевременного выявления симптомов заболеваний.</a:t>
            </a:r>
            <a:endParaRPr sz="2400">
              <a:solidFill>
                <a:srgbClr val="0F14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798505" y="5506407"/>
            <a:ext cx="11072735" cy="72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 данный момент продукт находится на стадии идеи, также проводятся рыночные и технические исследования.</a:t>
            </a:r>
            <a:endParaRPr sz="1800">
              <a:solidFill>
                <a:srgbClr val="0F14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798505" y="3821448"/>
            <a:ext cx="1065106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F145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данный момент роботы не могут выпускаться конвейерно в связи со сложностью их производства и освоения. Мы стремимся сделать продукт простым в использовании для любой аудитории.</a:t>
            </a:r>
            <a:endParaRPr sz="2400">
              <a:solidFill>
                <a:srgbClr val="0F145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411555" y="1769533"/>
            <a:ext cx="257967" cy="237067"/>
          </a:xfrm>
          <a:prstGeom prst="ellipse">
            <a:avLst/>
          </a:prstGeom>
          <a:solidFill>
            <a:srgbClr val="1F3864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8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4"/>
          <p:cNvCxnSpPr>
            <a:stCxn id="135" idx="4"/>
          </p:cNvCxnSpPr>
          <p:nvPr/>
        </p:nvCxnSpPr>
        <p:spPr>
          <a:xfrm flipH="1">
            <a:off x="540239" y="2006600"/>
            <a:ext cx="300" cy="485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4"/>
          <p:cNvSpPr/>
          <p:nvPr/>
        </p:nvSpPr>
        <p:spPr>
          <a:xfrm>
            <a:off x="411555" y="3924401"/>
            <a:ext cx="257967" cy="237067"/>
          </a:xfrm>
          <a:prstGeom prst="ellipse">
            <a:avLst/>
          </a:prstGeom>
          <a:solidFill>
            <a:srgbClr val="1F3864"/>
          </a:solidFill>
          <a:ln cap="flat" cmpd="sng" w="1270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8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Шрифт, логотип, текст, Графика&#10;&#10;Содержимое, созданное искусственным интеллектом, может быть неверным."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4564" y="272789"/>
            <a:ext cx="2077804" cy="7791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395157" y="1874816"/>
            <a:ext cx="6008422" cy="783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поможем фермерам сократить количество используемых ресурсов, а также оптимизируем их работу, что повысит количество и качество производимой продукции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395157" y="1539105"/>
            <a:ext cx="4705818" cy="3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Ценностное предложение</a:t>
            </a:r>
            <a:r>
              <a:rPr b="1" i="0" lang="ru-RU" sz="1600" u="none" cap="none" strike="noStrike">
                <a:solidFill>
                  <a:srgbClr val="1B1B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b="1" i="0" sz="1600" u="none" cap="none" strike="noStrike">
              <a:solidFill>
                <a:srgbClr val="1B1B1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395157" y="4487325"/>
            <a:ext cx="5448769" cy="3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Ключевые технологии:</a:t>
            </a:r>
            <a:endParaRPr b="1" i="0" sz="16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395158" y="2990267"/>
            <a:ext cx="5324944" cy="3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Важные особенности:</a:t>
            </a:r>
            <a:endParaRPr b="1" i="0" sz="16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421092" y="3262447"/>
            <a:ext cx="6008422" cy="803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Простота использования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Модульность конструкции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Возможность покупки продукта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395157" y="4780297"/>
            <a:ext cx="5448769" cy="127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8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b="0" i="0" lang="ru-RU" sz="14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Модель нейросети - YOLOv8.</a:t>
            </a:r>
            <a:endParaRPr b="0" i="0" sz="14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8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b="0" i="0" lang="ru-RU" sz="14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DataSet’ы, суммарным объемом фотографий ~14000</a:t>
            </a:r>
            <a:endParaRPr b="0" i="0" sz="14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8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b="0" i="0" lang="ru-RU" sz="14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Платформа Arduino.</a:t>
            </a:r>
            <a:endParaRPr b="0" i="0" sz="14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8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b="0" i="0" lang="ru-RU" sz="14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Разработанное Программное Обеспечение.</a:t>
            </a:r>
            <a:endParaRPr b="0" i="0" sz="14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8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b="0" i="0" lang="ru-RU" sz="14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Камера высокого разрешения.</a:t>
            </a:r>
            <a:endParaRPr b="0" i="0" sz="14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6542116" y="1165230"/>
            <a:ext cx="2994789" cy="582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Преимущество технологии YOLOv8</a:t>
            </a:r>
            <a:endParaRPr b="1" i="0" sz="16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Ленточный конвейер. Почему он улучшает работу склада" id="150" name="Google Shape;150;p5"/>
          <p:cNvPicPr preferRelativeResize="0"/>
          <p:nvPr/>
        </p:nvPicPr>
        <p:blipFill rotWithShape="1">
          <a:blip r:embed="rId4">
            <a:alphaModFix/>
          </a:blip>
          <a:srcRect b="9807" l="52878" r="3880" t="32606"/>
          <a:stretch/>
        </p:blipFill>
        <p:spPr>
          <a:xfrm>
            <a:off x="9963403" y="1210373"/>
            <a:ext cx="1370710" cy="1370710"/>
          </a:xfrm>
          <a:prstGeom prst="ellipse">
            <a:avLst/>
          </a:prstGeom>
          <a:noFill/>
          <a:ln cap="flat" cmpd="sng" w="12700">
            <a:solidFill>
              <a:srgbClr val="0F145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5"/>
          <p:cNvSpPr txBox="1"/>
          <p:nvPr/>
        </p:nvSpPr>
        <p:spPr>
          <a:xfrm>
            <a:off x="6542116" y="2931076"/>
            <a:ext cx="2994789" cy="582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Преимущество технологии Arduino </a:t>
            </a:r>
            <a:endParaRPr b="1" i="0" sz="16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6574083" y="4893871"/>
            <a:ext cx="2962823" cy="33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6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Преимущество VistaCrop</a:t>
            </a:r>
            <a:endParaRPr b="1" i="0" sz="16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-118303" y="545091"/>
            <a:ext cx="4713452" cy="564182"/>
          </a:xfrm>
          <a:prstGeom prst="roundRect">
            <a:avLst>
              <a:gd fmla="val 16667" name="adj"/>
            </a:avLst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НАШЕ РЕШЕНИЕ – VistaCrop</a:t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7270" y="1165230"/>
            <a:ext cx="1482972" cy="1482972"/>
          </a:xfrm>
          <a:prstGeom prst="ellipse">
            <a:avLst/>
          </a:prstGeom>
          <a:noFill/>
          <a:ln cap="flat" cmpd="sng" w="12700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7042" y="3001026"/>
            <a:ext cx="1483200" cy="1483200"/>
          </a:xfrm>
          <a:prstGeom prst="ellipse">
            <a:avLst/>
          </a:prstGeom>
          <a:noFill/>
          <a:ln cap="flat" cmpd="sng" w="12700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56" name="Google Shape;156;p5"/>
          <p:cNvSpPr txBox="1"/>
          <p:nvPr/>
        </p:nvSpPr>
        <p:spPr>
          <a:xfrm>
            <a:off x="6574790" y="1629410"/>
            <a:ext cx="3332480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8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200"/>
              <a:buFont typeface="Arial"/>
              <a:buChar char="•"/>
            </a:pPr>
            <a:r>
              <a:rPr b="0" i="0" lang="ru-RU" sz="12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Средняя точность определения - ~97%. Высокая скорость, обработка объектов в реальном времени</a:t>
            </a:r>
            <a:endParaRPr b="0" i="0" sz="12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6574155" y="5302250"/>
            <a:ext cx="3334385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Продукт будет выставлен не только для аренды, но и для полной продажи (робот, ПО).</a:t>
            </a:r>
            <a:endParaRPr sz="12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6574790" y="3395345"/>
            <a:ext cx="3333750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Высокое соотношение цены и качества, простота в освоении, дешевизна </a:t>
            </a:r>
            <a:endParaRPr sz="12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nano-banana-1764869366607" id="159" name="Google Shape;15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07042" y="4837050"/>
            <a:ext cx="1483200" cy="1483200"/>
          </a:xfrm>
          <a:prstGeom prst="ellipse">
            <a:avLst/>
          </a:prstGeom>
          <a:noFill/>
          <a:ln cap="flat" cmpd="sng" w="12700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-118303" y="545091"/>
            <a:ext cx="3914799" cy="564182"/>
          </a:xfrm>
          <a:prstGeom prst="roundRect">
            <a:avLst>
              <a:gd fmla="val 16667" name="adj"/>
            </a:avLst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ЦЕЛЕВАЯ АУДИТОРИЯ</a:t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Изображение выглядит как Шрифт, логотип, текст, Графика&#10;&#10;Содержимое, созданное искусственным интеллектом, может быть неверным." id="165" name="Google Shape;1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4564" y="500119"/>
            <a:ext cx="2077804" cy="779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/>
          <p:nvPr/>
        </p:nvSpPr>
        <p:spPr>
          <a:xfrm>
            <a:off x="813758" y="1109273"/>
            <a:ext cx="11093570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Юридические лица</a:t>
            </a:r>
            <a:endParaRPr b="1" sz="2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Категория бизнеса: средний и малый бизнес</a:t>
            </a:r>
            <a:endParaRPr sz="20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Отрасль: сельское хозяйство</a:t>
            </a:r>
            <a:endParaRPr sz="20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Географическое расположение: Российская федерация</a:t>
            </a:r>
            <a:endParaRPr sz="20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Сектор рынка: B2B</a:t>
            </a:r>
            <a:endParaRPr sz="20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813123" y="4140905"/>
            <a:ext cx="1098717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Физические лица</a:t>
            </a:r>
            <a:endParaRPr b="1" sz="2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Категория бизнеса: индивидуальные предприниматели</a:t>
            </a:r>
            <a:endParaRPr sz="20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Уровень образования: общее и выше</a:t>
            </a:r>
            <a:endParaRPr sz="20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Сектор рынка: B2C</a:t>
            </a:r>
            <a:endParaRPr sz="20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8" name="Google Shape;168;p6"/>
          <p:cNvCxnSpPr/>
          <p:nvPr/>
        </p:nvCxnSpPr>
        <p:spPr>
          <a:xfrm>
            <a:off x="606725" y="3976778"/>
            <a:ext cx="10921041" cy="17253"/>
          </a:xfrm>
          <a:prstGeom prst="straightConnector1">
            <a:avLst/>
          </a:prstGeom>
          <a:noFill/>
          <a:ln cap="flat" cmpd="sng" w="1905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/>
          <p:nvPr/>
        </p:nvSpPr>
        <p:spPr>
          <a:xfrm>
            <a:off x="-118303" y="545091"/>
            <a:ext cx="3474961" cy="564182"/>
          </a:xfrm>
          <a:prstGeom prst="roundRect">
            <a:avLst>
              <a:gd fmla="val 16667" name="adj"/>
            </a:avLst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БИЗНЕС-МОДЕЛЬ</a:t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Изображение выглядит как Шрифт, логотип, текст, Графика&#10;&#10;Содержимое, созданное искусственным интеллектом, может быть неверным."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4564" y="500119"/>
            <a:ext cx="2077804" cy="779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/>
          <p:nvPr/>
        </p:nvSpPr>
        <p:spPr>
          <a:xfrm>
            <a:off x="5968515" y="1719900"/>
            <a:ext cx="2903465" cy="140038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5740756" y="1476663"/>
            <a:ext cx="639393" cy="655976"/>
          </a:xfrm>
          <a:prstGeom prst="ellipse">
            <a:avLst/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9175519" y="1699180"/>
            <a:ext cx="2728797" cy="269825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8893725" y="1451508"/>
            <a:ext cx="616751" cy="651782"/>
          </a:xfrm>
          <a:prstGeom prst="ellipse">
            <a:avLst/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Пользователь" id="179" name="Google Shape;17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4755" y="1476832"/>
            <a:ext cx="568732" cy="56873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 txBox="1"/>
          <p:nvPr/>
        </p:nvSpPr>
        <p:spPr>
          <a:xfrm>
            <a:off x="9175520" y="1630108"/>
            <a:ext cx="2728796" cy="584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Потребительские сегменты</a:t>
            </a:r>
            <a:endParaRPr b="1" sz="16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241305" y="1719900"/>
            <a:ext cx="2297994" cy="267753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316310" y="1634342"/>
            <a:ext cx="2222989" cy="584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Ключевые партнеры</a:t>
            </a:r>
            <a:endParaRPr b="1" sz="16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39090" y="1476832"/>
            <a:ext cx="618614" cy="583552"/>
          </a:xfrm>
          <a:prstGeom prst="ellipse">
            <a:avLst/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Пользовательская сеть" id="184" name="Google Shape;18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0748" y="1487605"/>
            <a:ext cx="612325" cy="6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/>
          <p:nvPr/>
        </p:nvSpPr>
        <p:spPr>
          <a:xfrm>
            <a:off x="3028057" y="1749254"/>
            <a:ext cx="2700283" cy="140038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3226603" y="3427284"/>
            <a:ext cx="2562862" cy="140038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2845528" y="1526989"/>
            <a:ext cx="602916" cy="549392"/>
          </a:xfrm>
          <a:prstGeom prst="ellipse">
            <a:avLst/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3246487" y="1659462"/>
            <a:ext cx="2485429" cy="584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Ключевая деятельность</a:t>
            </a:r>
            <a:endParaRPr b="1" sz="16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2863809" y="3263244"/>
            <a:ext cx="655975" cy="608950"/>
          </a:xfrm>
          <a:prstGeom prst="ellipse">
            <a:avLst/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 txBox="1"/>
          <p:nvPr/>
        </p:nvSpPr>
        <p:spPr>
          <a:xfrm>
            <a:off x="3104955" y="3471665"/>
            <a:ext cx="3011734" cy="338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Ключевые ресурсы</a:t>
            </a:r>
            <a:endParaRPr b="1" sz="16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6269169" y="3427283"/>
            <a:ext cx="2562863" cy="140038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5970908" y="3257160"/>
            <a:ext cx="649063" cy="608949"/>
          </a:xfrm>
          <a:prstGeom prst="ellipse">
            <a:avLst/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Ветряная мельница" id="193" name="Google Shape;19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2683" y="3304570"/>
            <a:ext cx="527571" cy="527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делиться с человеком" id="194" name="Google Shape;19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9148" y="1437629"/>
            <a:ext cx="645683" cy="645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рузовик" id="195" name="Google Shape;19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4472" y="3245035"/>
            <a:ext cx="558753" cy="63128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/>
          <p:nvPr/>
        </p:nvSpPr>
        <p:spPr>
          <a:xfrm>
            <a:off x="241305" y="4960466"/>
            <a:ext cx="3637128" cy="17978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4466677" y="5312369"/>
            <a:ext cx="3451430" cy="140038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Прямая продажа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Сдача робота в аренду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8460171" y="5046686"/>
            <a:ext cx="3444145" cy="166606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Ценностное предложение</a:t>
            </a:r>
            <a:endParaRPr sz="1600">
              <a:solidFill>
                <a:srgbClr val="172C6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Экономия ресурсов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Простота использования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Модульность конструкции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35941" y="4908599"/>
            <a:ext cx="652767" cy="652766"/>
          </a:xfrm>
          <a:prstGeom prst="ellipse">
            <a:avLst/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4110378" y="5023375"/>
            <a:ext cx="674075" cy="632614"/>
          </a:xfrm>
          <a:prstGeom prst="ellipse">
            <a:avLst/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8121503" y="4936317"/>
            <a:ext cx="646073" cy="625599"/>
          </a:xfrm>
          <a:prstGeom prst="ellipse">
            <a:avLst/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6386608" y="1647392"/>
            <a:ext cx="2266942" cy="584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Отношения с клиентами</a:t>
            </a:r>
            <a:endParaRPr b="1" sz="16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6225724" y="3478348"/>
            <a:ext cx="2606308" cy="338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Каналы сбыта</a:t>
            </a:r>
            <a:endParaRPr b="1" sz="16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351427" y="4971751"/>
            <a:ext cx="3657253" cy="338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Структура издержек</a:t>
            </a:r>
            <a:endParaRPr b="1" sz="16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4717848" y="5302156"/>
            <a:ext cx="2130988" cy="338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Потоки доходов</a:t>
            </a:r>
            <a:endParaRPr b="1" sz="16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Иерархия" id="206" name="Google Shape;206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068" y="4922779"/>
            <a:ext cx="588512" cy="588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Тенденция к повышению" id="207" name="Google Shape;207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78129" y="5046686"/>
            <a:ext cx="588512" cy="588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езиновый утенок" id="208" name="Google Shape;208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51417" y="4937507"/>
            <a:ext cx="610633" cy="6106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Одна шестеренка" id="209" name="Google Shape;209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14213" y="1476832"/>
            <a:ext cx="655976" cy="6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/>
        </p:nvSpPr>
        <p:spPr>
          <a:xfrm>
            <a:off x="6322956" y="3793232"/>
            <a:ext cx="273377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Бесплатный пробный период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Онлайн-платформы 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Прямые продажи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3023914" y="2222495"/>
            <a:ext cx="276395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Разработка агророботов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Оптимизация бизнес-процессов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7"/>
          <p:cNvSpPr txBox="1"/>
          <p:nvPr/>
        </p:nvSpPr>
        <p:spPr>
          <a:xfrm>
            <a:off x="5979105" y="2068691"/>
            <a:ext cx="324745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Персональные менеджеры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Техническая поддержка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Базовая консультация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7"/>
          <p:cNvSpPr txBox="1"/>
          <p:nvPr/>
        </p:nvSpPr>
        <p:spPr>
          <a:xfrm>
            <a:off x="9226562" y="2114636"/>
            <a:ext cx="2677754" cy="2392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Категория бизнеса: </a:t>
            </a: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средний и малый бизнес, ИП.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Отрасль:</a:t>
            </a: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сельское хозяйство.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Географическое расположение: </a:t>
            </a: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Российская федерация.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Сектор рынка: </a:t>
            </a: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B2B, B2C.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7"/>
          <p:cNvSpPr txBox="1"/>
          <p:nvPr/>
        </p:nvSpPr>
        <p:spPr>
          <a:xfrm>
            <a:off x="579645" y="5199934"/>
            <a:ext cx="3842842" cy="155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300"/>
              <a:buFont typeface="Arial"/>
              <a:buChar char="•"/>
            </a:pP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Зарплата рабочим.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300"/>
              <a:buFont typeface="Arial"/>
              <a:buChar char="•"/>
            </a:pP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Лицензии на ПО.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300"/>
              <a:buFont typeface="Arial"/>
              <a:buChar char="•"/>
            </a:pP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Аренда помещений, серверов.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300"/>
              <a:buFont typeface="Arial"/>
              <a:buChar char="•"/>
            </a:pP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Реклама.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300"/>
              <a:buFont typeface="Arial"/>
              <a:buChar char="•"/>
            </a:pP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Сырьё для производства.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3292070" y="3715430"/>
            <a:ext cx="2637504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300"/>
              <a:buFont typeface="Arial"/>
              <a:buChar char="•"/>
            </a:pP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Серверные мощности 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300"/>
              <a:buFont typeface="Arial"/>
              <a:buChar char="•"/>
            </a:pP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Производственные помещения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300"/>
              <a:buFont typeface="Arial"/>
              <a:buChar char="•"/>
            </a:pP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Рабочая сила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300"/>
              <a:buFont typeface="Arial"/>
              <a:buChar char="•"/>
            </a:pPr>
            <a:r>
              <a:rPr lang="ru-RU" sz="13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Партнёры</a:t>
            </a:r>
            <a:endParaRPr sz="13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 txBox="1"/>
          <p:nvPr/>
        </p:nvSpPr>
        <p:spPr>
          <a:xfrm>
            <a:off x="203399" y="2133871"/>
            <a:ext cx="2423811" cy="2354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Поставщики сырья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Юридические компании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Арендодатели помещений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C6C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Администраторы ПО</a:t>
            </a:r>
            <a:endParaRPr sz="14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8"/>
          <p:cNvPicPr preferRelativeResize="0"/>
          <p:nvPr/>
        </p:nvPicPr>
        <p:blipFill rotWithShape="1">
          <a:blip r:embed="rId3">
            <a:alphaModFix/>
          </a:blip>
          <a:srcRect b="0" l="6001" r="5737" t="0"/>
          <a:stretch/>
        </p:blipFill>
        <p:spPr>
          <a:xfrm>
            <a:off x="488911" y="1221642"/>
            <a:ext cx="2925347" cy="375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"/>
          <p:cNvPicPr preferRelativeResize="0"/>
          <p:nvPr/>
        </p:nvPicPr>
        <p:blipFill rotWithShape="1">
          <a:blip r:embed="rId3">
            <a:alphaModFix/>
          </a:blip>
          <a:srcRect b="0" l="6001" r="5737" t="0"/>
          <a:stretch/>
        </p:blipFill>
        <p:spPr>
          <a:xfrm>
            <a:off x="4633326" y="1184694"/>
            <a:ext cx="2925347" cy="375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8"/>
          <p:cNvPicPr preferRelativeResize="0"/>
          <p:nvPr/>
        </p:nvPicPr>
        <p:blipFill rotWithShape="1">
          <a:blip r:embed="rId4">
            <a:alphaModFix/>
          </a:blip>
          <a:srcRect b="0" l="6001" r="5737" t="0"/>
          <a:stretch/>
        </p:blipFill>
        <p:spPr>
          <a:xfrm>
            <a:off x="8777741" y="1184694"/>
            <a:ext cx="2907020" cy="375598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/>
          <p:nvPr/>
        </p:nvSpPr>
        <p:spPr>
          <a:xfrm>
            <a:off x="-118303" y="545091"/>
            <a:ext cx="6214303" cy="564182"/>
          </a:xfrm>
          <a:prstGeom prst="roundRect">
            <a:avLst>
              <a:gd fmla="val 16667" name="adj"/>
            </a:avLst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ПРЕИМУЩЕСТВА ПЕРЕД КОНКУРЕНТАМИ</a:t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Изображение выглядит как Шрифт, логотип, текст, Графика&#10;&#10;Содержимое, созданное искусственным интеллектом, может быть неверным." id="225" name="Google Shape;22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4564" y="500119"/>
            <a:ext cx="2077804" cy="77917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"/>
          <p:cNvSpPr txBox="1"/>
          <p:nvPr/>
        </p:nvSpPr>
        <p:spPr>
          <a:xfrm>
            <a:off x="345884" y="5081629"/>
            <a:ext cx="11633580" cy="15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VistaCrop</a:t>
            </a:r>
            <a:endParaRPr b="1" sz="20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Расположение в России обеспечит гарантию постоянной поддержки программного обеспечения, а также связи с персональными менеджерами, которые смогут провести качественную техническую поддержку. Продукт будет как сдаваться в аренду, так и продаваться (робот, ПО), что в перспективе снизит финансовую нагрузку предпринимателей.</a:t>
            </a:r>
            <a:endParaRPr sz="18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824865" y="2583180"/>
            <a:ext cx="2277110" cy="1382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Российская компания по производству агророботов. Для функционирования требуется привлечение сторонних специалистов. Роботы сдаются в аренду без возможности покупки</a:t>
            </a:r>
            <a:endParaRPr b="0" i="0" sz="12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8"/>
          <p:cNvSpPr txBox="1"/>
          <p:nvPr/>
        </p:nvSpPr>
        <p:spPr>
          <a:xfrm>
            <a:off x="909907" y="4443334"/>
            <a:ext cx="21156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 99 руб. за м2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8"/>
          <p:cNvSpPr txBox="1"/>
          <p:nvPr/>
        </p:nvSpPr>
        <p:spPr>
          <a:xfrm>
            <a:off x="10220740" y="1870618"/>
            <a:ext cx="1168622" cy="26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METOMOTION</a:t>
            </a:r>
            <a:endParaRPr b="1" sz="11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8"/>
          <p:cNvSpPr txBox="1"/>
          <p:nvPr/>
        </p:nvSpPr>
        <p:spPr>
          <a:xfrm>
            <a:off x="5098414" y="4327416"/>
            <a:ext cx="1995312" cy="459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 250 тыс. руб. за сезон на 100 ГА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9043035" y="2552700"/>
            <a:ext cx="2346325" cy="1567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Израильская компания по производству агророботов. Для функционирования требуется привлечение сторонних специалистов. На данный момент не доступен в связи с санкциями и политикой компании.</a:t>
            </a:r>
            <a:endParaRPr b="0" i="0" sz="12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8"/>
          <p:cNvSpPr txBox="1"/>
          <p:nvPr/>
        </p:nvSpPr>
        <p:spPr>
          <a:xfrm>
            <a:off x="9166421" y="4356839"/>
            <a:ext cx="2115689" cy="307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FFFFFF"/>
                </a:solidFill>
                <a:latin typeface="Jost"/>
                <a:ea typeface="Jost"/>
                <a:cs typeface="Jost"/>
                <a:sym typeface="Jost"/>
              </a:rPr>
              <a:t>___</a:t>
            </a:r>
            <a:endParaRPr b="1" i="0" sz="1400" u="none" cap="none" strike="noStrike">
              <a:solidFill>
                <a:srgbClr val="FFFFFF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33" name="Google Shape;233;p8"/>
          <p:cNvSpPr txBox="1"/>
          <p:nvPr/>
        </p:nvSpPr>
        <p:spPr>
          <a:xfrm>
            <a:off x="8833640" y="4815637"/>
            <a:ext cx="2115689" cy="307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1967751" y="1844191"/>
            <a:ext cx="1332073" cy="26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ООО «ЭРЛАБ»</a:t>
            </a:r>
            <a:endParaRPr b="1" sz="11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4886324" y="2511400"/>
            <a:ext cx="2419350" cy="1751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8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Дочерняя компания ПАО «СберБанк» по производству автоматических и автономных агророботов и ПО. Для функционирования требуется привлечение сторонних специалистов. Роботы сдаются в аренду без возможности покупки</a:t>
            </a:r>
            <a:endParaRPr b="0" i="0" sz="1200" u="none" cap="none" strike="noStrike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5610225" y="1844191"/>
            <a:ext cx="2155114" cy="26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172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COGNITIVE PILOT</a:t>
            </a:r>
            <a:endParaRPr b="1" sz="1100">
              <a:solidFill>
                <a:srgbClr val="172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Google Shape;23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8683" y="1675716"/>
            <a:ext cx="1343223" cy="516624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238" name="Google Shape;23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33827" y="1608949"/>
            <a:ext cx="952648" cy="72950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239" name="Google Shape;23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68107" y="1629702"/>
            <a:ext cx="952633" cy="68589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"/>
          <p:cNvSpPr/>
          <p:nvPr/>
        </p:nvSpPr>
        <p:spPr>
          <a:xfrm>
            <a:off x="-118110" y="544830"/>
            <a:ext cx="5592445" cy="563880"/>
          </a:xfrm>
          <a:prstGeom prst="roundRect">
            <a:avLst>
              <a:gd fmla="val 16667" name="adj"/>
            </a:avLst>
          </a:prstGeom>
          <a:solidFill>
            <a:srgbClr val="0F1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718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ФИНАНСОВАЯ МОДЕЛЬ И РЫНОК</a:t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Изображение выглядит как Шрифт, логотип, текст, Графика&#10;&#10;Содержимое, созданное искусственным интеллектом, может быть неверным." id="245" name="Google Shape;2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4564" y="500119"/>
            <a:ext cx="2077804" cy="7791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" name="Google Shape;246;p9"/>
          <p:cNvGraphicFramePr/>
          <p:nvPr/>
        </p:nvGraphicFramePr>
        <p:xfrm>
          <a:off x="268186" y="19137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{9F1F6B83-6A96-48B4-A3A4-A6A1E02EF243}</a:tableStyleId>
              </a:tblPr>
              <a:tblGrid>
                <a:gridCol w="2128525"/>
                <a:gridCol w="1498600"/>
                <a:gridCol w="1504325"/>
                <a:gridCol w="1490975"/>
                <a:gridCol w="1518325"/>
                <a:gridCol w="1419350"/>
                <a:gridCol w="1419350"/>
              </a:tblGrid>
              <a:tr h="327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2027</a:t>
                      </a:r>
                      <a:endParaRPr sz="18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 квартал</a:t>
                      </a:r>
                      <a:endParaRPr sz="18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 квартал</a:t>
                      </a:r>
                      <a:endParaRPr sz="18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 квартал</a:t>
                      </a:r>
                      <a:endParaRPr sz="18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 квартал</a:t>
                      </a:r>
                      <a:endParaRPr sz="18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7E7"/>
                    </a:solidFill>
                  </a:tcPr>
                </a:tc>
              </a:tr>
              <a:tr h="80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Конверсия пользователей</a:t>
                      </a:r>
                      <a:endParaRPr sz="18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    пользователей</a:t>
                      </a:r>
                      <a:endParaRPr sz="14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25    пользователей</a:t>
                      </a:r>
                      <a:endParaRPr sz="14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30    пользователей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40    пользователей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5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Средний чек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 млн. руб.</a:t>
                      </a:r>
                      <a:endParaRPr sz="14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 млн. руб.</a:t>
                      </a:r>
                      <a:endParaRPr sz="14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 млн. руб.</a:t>
                      </a:r>
                      <a:endParaRPr sz="14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28 млн. руб.</a:t>
                      </a:r>
                      <a:endParaRPr sz="14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0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Количество продаж в месяц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5%</a:t>
                      </a:r>
                      <a:endParaRPr sz="14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8%</a:t>
                      </a:r>
                      <a:endParaRPr sz="14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10%</a:t>
                      </a:r>
                      <a:endParaRPr sz="14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17,5% </a:t>
                      </a:r>
                      <a:endParaRPr sz="14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C46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7" name="Google Shape;247;p9"/>
          <p:cNvSpPr txBox="1"/>
          <p:nvPr/>
        </p:nvSpPr>
        <p:spPr>
          <a:xfrm>
            <a:off x="633095" y="4956175"/>
            <a:ext cx="7782560" cy="1694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F1454"/>
              </a:buClr>
              <a:buSzPts val="1400"/>
              <a:buFont typeface="Noto Sans Symbols"/>
              <a:buChar char="▪"/>
            </a:pPr>
            <a:r>
              <a:rPr lang="ru-RU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первые месяцы планируется привлекать по одному пользователю, в последующие месяцы это число должно увеличиваться.</a:t>
            </a:r>
            <a:endParaRPr sz="14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F1454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F1454"/>
              </a:buClr>
              <a:buSzPts val="1400"/>
              <a:buFont typeface="Noto Sans Symbols"/>
              <a:buChar char="▪"/>
            </a:pPr>
            <a:r>
              <a:rPr lang="ru-RU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Примерная стоимость робота будет составлять 4млн. руб., следовательно, средний чек составит 12млн. руб.</a:t>
            </a:r>
            <a:endParaRPr sz="14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F1454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F1454"/>
              </a:buClr>
              <a:buSzPts val="1400"/>
              <a:buFont typeface="Noto Sans Symbols"/>
              <a:buChar char="▪"/>
            </a:pPr>
            <a:r>
              <a:rPr lang="ru-RU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Среднее кол-во продаж в квартал - 3</a:t>
            </a:r>
            <a:endParaRPr sz="14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8" name="Google Shape;2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5338" y="1419225"/>
            <a:ext cx="2929171" cy="395582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/>
          <p:nvPr/>
        </p:nvSpPr>
        <p:spPr>
          <a:xfrm>
            <a:off x="8512853" y="1419225"/>
            <a:ext cx="3576637" cy="3536720"/>
          </a:xfrm>
          <a:prstGeom prst="ellipse">
            <a:avLst/>
          </a:prstGeom>
          <a:solidFill>
            <a:srgbClr val="002060"/>
          </a:solidFill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9217672" y="1797882"/>
            <a:ext cx="2871818" cy="2726876"/>
          </a:xfrm>
          <a:prstGeom prst="ellipse">
            <a:avLst/>
          </a:prstGeom>
          <a:solidFill>
            <a:srgbClr val="0070C0"/>
          </a:solidFill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9885950" y="2066924"/>
            <a:ext cx="2203540" cy="2245057"/>
          </a:xfrm>
          <a:prstGeom prst="ellipse">
            <a:avLst/>
          </a:prstGeom>
          <a:solidFill>
            <a:srgbClr val="00B0F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8593333" y="2710531"/>
            <a:ext cx="774022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ТАМ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106,4 млрд. руб.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9281160" y="2684145"/>
            <a:ext cx="676275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26,6 млрд. руб.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10392872" y="2819783"/>
            <a:ext cx="1241265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931 млн. руб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8512853" y="4951589"/>
            <a:ext cx="3576637" cy="1706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ТАМ – Российский рынок промышленной робототехники</a:t>
            </a:r>
            <a:endParaRPr sz="14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 – Российский рынок сельскохозяйственной робототехники</a:t>
            </a:r>
            <a:endParaRPr sz="14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 – 3.5% планируемого рынка</a:t>
            </a:r>
            <a:endParaRPr sz="14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2025-09-24T13:19:00Z</dcterms:created>
  <dc:creator>Софья Осипова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4E64A7D63A6744EFA2490798A97F974E_12</vt:lpwstr>
  </property>
  <property fmtid="{D5CDD505-2E9C-101B-9397-08002B2CF9AE}" pid="3" name="KSOProductBuildVer">
    <vt:lpwstr>1049-12.2.0.23155</vt:lpwstr>
  </property>
</Properties>
</file>